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58" r:id="rId4"/>
    <p:sldId id="259" r:id="rId5"/>
    <p:sldId id="260" r:id="rId6"/>
    <p:sldId id="293" r:id="rId7"/>
    <p:sldId id="261" r:id="rId8"/>
    <p:sldId id="262" r:id="rId9"/>
    <p:sldId id="263" r:id="rId10"/>
    <p:sldId id="292" r:id="rId11"/>
    <p:sldId id="264" r:id="rId12"/>
    <p:sldId id="266" r:id="rId13"/>
    <p:sldId id="267" r:id="rId14"/>
    <p:sldId id="268" r:id="rId15"/>
    <p:sldId id="269" r:id="rId16"/>
    <p:sldId id="290" r:id="rId17"/>
    <p:sldId id="29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6797675" cy="9926638"/>
  <p:defaultTextStyle>
    <a:defPPr>
      <a:defRPr lang="is-I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989" autoAdjust="0"/>
  </p:normalViewPr>
  <p:slideViewPr>
    <p:cSldViewPr>
      <p:cViewPr varScale="1">
        <p:scale>
          <a:sx n="53" d="100"/>
          <a:sy n="53" d="100"/>
        </p:scale>
        <p:origin x="1660" y="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s-I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52B8F-9659-49F6-B89A-804E9D7E1590}" type="datetimeFigureOut">
              <a:rPr lang="is-IS" smtClean="0"/>
              <a:t>19.8.2022</a:t>
            </a:fld>
            <a:endParaRPr lang="is-I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s-I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86F5C-2E18-47D2-9097-361F613FF128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331750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s-I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B44BC-6457-4FD2-8782-19969B5CCE7A}" type="datetimeFigureOut">
              <a:rPr lang="is-IS" smtClean="0"/>
              <a:t>19.8.2022</a:t>
            </a:fld>
            <a:endParaRPr lang="is-I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s-I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s-I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FCC72-088B-497A-A521-FD4ED10C9F51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46767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sz="1100" dirty="0"/>
              <a:t>Flestir tala um að það sé í lagi að lyfta fyrr einhverjum þyngdum.  Til þess að byrja að stunda </a:t>
            </a:r>
            <a:r>
              <a:rPr lang="is-IS" sz="1100" dirty="0" err="1"/>
              <a:t>lyftingar</a:t>
            </a:r>
            <a:r>
              <a:rPr lang="is-IS" sz="1100" dirty="0"/>
              <a:t> ættu allir og sérstaklega unglingar og börn að vera undir handleiðslu þjálfara og læra vel tæknina áður en þyngt er.  Helsta áhættan er að einstaklingar fari of geyst í þyngdir og það getur leitt til meiðsla sérstaklega ef einstaklingar bera sig ekki rétt að.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FCC72-088B-497A-A521-FD4ED10C9F51}" type="slidenum">
              <a:rPr lang="is-IS" smtClean="0"/>
              <a:t>8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1924346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9FCC72-088B-497A-A521-FD4ED10C9F51}" type="slidenum">
              <a:rPr lang="is-IS" smtClean="0"/>
              <a:t>9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3325813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s-I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EB41-2C81-490C-8BE6-138926D47C85}" type="datetimeFigureOut">
              <a:rPr lang="is-IS" smtClean="0"/>
              <a:t>19.8.2022</a:t>
            </a:fld>
            <a:endParaRPr 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F3CD-FD98-4030-A6E9-B65A3E0F87CB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19183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EB41-2C81-490C-8BE6-138926D47C85}" type="datetimeFigureOut">
              <a:rPr lang="is-IS" smtClean="0"/>
              <a:t>19.8.2022</a:t>
            </a:fld>
            <a:endParaRPr 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F3CD-FD98-4030-A6E9-B65A3E0F87CB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3186611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EB41-2C81-490C-8BE6-138926D47C85}" type="datetimeFigureOut">
              <a:rPr lang="is-IS" smtClean="0"/>
              <a:t>19.8.2022</a:t>
            </a:fld>
            <a:endParaRPr 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F3CD-FD98-4030-A6E9-B65A3E0F87CB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1714981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EB41-2C81-490C-8BE6-138926D47C85}" type="datetimeFigureOut">
              <a:rPr lang="is-IS" smtClean="0"/>
              <a:t>19.8.2022</a:t>
            </a:fld>
            <a:endParaRPr 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F3CD-FD98-4030-A6E9-B65A3E0F87CB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299618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EB41-2C81-490C-8BE6-138926D47C85}" type="datetimeFigureOut">
              <a:rPr lang="is-IS" smtClean="0"/>
              <a:t>19.8.2022</a:t>
            </a:fld>
            <a:endParaRPr 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F3CD-FD98-4030-A6E9-B65A3E0F87CB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1935058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EB41-2C81-490C-8BE6-138926D47C85}" type="datetimeFigureOut">
              <a:rPr lang="is-IS" smtClean="0"/>
              <a:t>19.8.2022</a:t>
            </a:fld>
            <a:endParaRPr lang="is-I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F3CD-FD98-4030-A6E9-B65A3E0F87CB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305730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EB41-2C81-490C-8BE6-138926D47C85}" type="datetimeFigureOut">
              <a:rPr lang="is-IS" smtClean="0"/>
              <a:t>19.8.2022</a:t>
            </a:fld>
            <a:endParaRPr lang="is-I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F3CD-FD98-4030-A6E9-B65A3E0F87CB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328294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EB41-2C81-490C-8BE6-138926D47C85}" type="datetimeFigureOut">
              <a:rPr lang="is-IS" smtClean="0"/>
              <a:t>19.8.2022</a:t>
            </a:fld>
            <a:endParaRPr lang="is-I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F3CD-FD98-4030-A6E9-B65A3E0F87CB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1584125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EB41-2C81-490C-8BE6-138926D47C85}" type="datetimeFigureOut">
              <a:rPr lang="is-IS" smtClean="0"/>
              <a:t>19.8.2022</a:t>
            </a:fld>
            <a:endParaRPr lang="is-I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F3CD-FD98-4030-A6E9-B65A3E0F87CB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1612787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EB41-2C81-490C-8BE6-138926D47C85}" type="datetimeFigureOut">
              <a:rPr lang="is-IS" smtClean="0"/>
              <a:t>19.8.2022</a:t>
            </a:fld>
            <a:endParaRPr lang="is-I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F3CD-FD98-4030-A6E9-B65A3E0F87CB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23323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s-I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EB41-2C81-490C-8BE6-138926D47C85}" type="datetimeFigureOut">
              <a:rPr lang="is-IS" smtClean="0"/>
              <a:t>19.8.2022</a:t>
            </a:fld>
            <a:endParaRPr lang="is-I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3F3CD-FD98-4030-A6E9-B65A3E0F87CB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47690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9EB41-2C81-490C-8BE6-138926D47C85}" type="datetimeFigureOut">
              <a:rPr lang="is-IS" smtClean="0"/>
              <a:t>19.8.2022</a:t>
            </a:fld>
            <a:endParaRPr 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s-I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3F3CD-FD98-4030-A6E9-B65A3E0F87CB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3399681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s-I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jpe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s-IS" dirty="0"/>
              <a:t>Vöðvastyrkur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s-IS" dirty="0"/>
              <a:t>Lesbók </a:t>
            </a:r>
            <a:r>
              <a:rPr lang="is-IS"/>
              <a:t>bls 35-55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187332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s-IS" dirty="0"/>
              <a:t>Hvað þarf að hafa í huga við þjálfun vöðvastyrks?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Aldur </a:t>
            </a:r>
          </a:p>
          <a:p>
            <a:r>
              <a:rPr lang="is-IS" dirty="0"/>
              <a:t>Kyn </a:t>
            </a:r>
          </a:p>
          <a:p>
            <a:r>
              <a:rPr lang="is-IS" dirty="0"/>
              <a:t>Þjálfunarstig</a:t>
            </a:r>
          </a:p>
          <a:p>
            <a:r>
              <a:rPr lang="is-IS" dirty="0"/>
              <a:t>Markmiðið Vöðvastækkun</a:t>
            </a:r>
          </a:p>
          <a:p>
            <a:r>
              <a:rPr lang="is-IS" dirty="0"/>
              <a:t>Markmiðið Vöðvaþol</a:t>
            </a:r>
          </a:p>
          <a:p>
            <a:r>
              <a:rPr lang="is-IS" dirty="0"/>
              <a:t>Markmiðið Vöðvastyrk/hámarksstyrk</a:t>
            </a:r>
          </a:p>
          <a:p>
            <a:endParaRPr lang="is-IS" dirty="0"/>
          </a:p>
          <a:p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58188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0"/>
            <a:ext cx="2088232" cy="1645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Hvernig skal </a:t>
            </a:r>
            <a:r>
              <a:rPr lang="is-IS" dirty="0" err="1"/>
              <a:t>æfa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s-IS" dirty="0"/>
              <a:t>Endurtekningar/Reps skipta máli þegar æft er. Þýðir hversu mörg skipti í einu þú gerir æfinguna t.d. 10 armbeygjur.</a:t>
            </a:r>
          </a:p>
          <a:p>
            <a:r>
              <a:rPr lang="is-IS" dirty="0"/>
              <a:t>Byrjandi oft og létt. 15-25 endurtekningar og </a:t>
            </a:r>
          </a:p>
          <a:p>
            <a:r>
              <a:rPr lang="is-IS" dirty="0"/>
              <a:t>Vöðvaþol 20-50 endurtekningar og létt.</a:t>
            </a:r>
          </a:p>
          <a:p>
            <a:r>
              <a:rPr lang="is-IS" dirty="0"/>
              <a:t>Vöðvauppbygging 8-12 endurtekningar og hægar hreyfingar. Að setja vöðvan undir álag í nógu langan tíma.</a:t>
            </a:r>
          </a:p>
          <a:p>
            <a:r>
              <a:rPr lang="is-IS" dirty="0"/>
              <a:t>Hámarksstyrkur er 1-5 endurtekningar mjög þungt með góðri pásu milli setta.</a:t>
            </a:r>
          </a:p>
          <a:p>
            <a:r>
              <a:rPr lang="is-IS" dirty="0"/>
              <a:t>Þegar við tölum um </a:t>
            </a:r>
            <a:r>
              <a:rPr lang="is-IS" b="1" dirty="0"/>
              <a:t>sett</a:t>
            </a:r>
            <a:r>
              <a:rPr lang="is-IS" dirty="0"/>
              <a:t> þá er átt við hversu oft maður fer í tækið eða hversu margar umferðir.</a:t>
            </a:r>
          </a:p>
        </p:txBody>
      </p:sp>
    </p:spTree>
    <p:extLst>
      <p:ext uri="{BB962C8B-B14F-4D97-AF65-F5344CB8AC3E}">
        <p14:creationId xmlns:p14="http://schemas.microsoft.com/office/powerpoint/2010/main" val="203394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Hvernig skal æfa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s-IS" dirty="0"/>
              <a:t>Góð regla er:</a:t>
            </a:r>
          </a:p>
          <a:p>
            <a:pPr marL="0" indent="0">
              <a:buNone/>
            </a:pPr>
            <a:r>
              <a:rPr lang="is-IS" dirty="0"/>
              <a:t>* Þegar maður ræður orðið </a:t>
            </a:r>
            <a:r>
              <a:rPr lang="is-IS" b="1" dirty="0"/>
              <a:t>auðveldlega </a:t>
            </a:r>
            <a:r>
              <a:rPr lang="is-IS" dirty="0"/>
              <a:t>við síðustu lyftu í setti þá er tími til að þyngja aðeins. Líkaminn aðlagast og þarf örvun til að taka framförum. Ekki staðna.</a:t>
            </a:r>
          </a:p>
          <a:p>
            <a:endParaRPr lang="is-IS" dirty="0"/>
          </a:p>
          <a:p>
            <a:pPr marL="0" indent="0">
              <a:buNone/>
            </a:pPr>
            <a:r>
              <a:rPr lang="is-IS" dirty="0"/>
              <a:t>* Einnig til umhugsunar að breyta æfingum/prógrömmum á 4-6 vikna fresti einmitt til að örva líkamann og ná framförum.</a:t>
            </a:r>
          </a:p>
        </p:txBody>
      </p:sp>
    </p:spTree>
    <p:extLst>
      <p:ext uri="{BB962C8B-B14F-4D97-AF65-F5344CB8AC3E}">
        <p14:creationId xmlns:p14="http://schemas.microsoft.com/office/powerpoint/2010/main" val="173135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Mikilvægt við styrktarþjálfun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s-IS" dirty="0"/>
              <a:t>Hita vel upp fyrir átök! Vöðvinn þarf að vera klár.</a:t>
            </a:r>
          </a:p>
          <a:p>
            <a:r>
              <a:rPr lang="is-IS" dirty="0"/>
              <a:t>Læra og gera lyftur rétt!! Forðast meiðsl.</a:t>
            </a:r>
          </a:p>
          <a:p>
            <a:r>
              <a:rPr lang="is-IS" dirty="0"/>
              <a:t>Ná tökum á æfingunni áður en þyngt er! Til að beita sér rétt og reyna á þá vöðva sem á að þjálfa.</a:t>
            </a:r>
          </a:p>
          <a:p>
            <a:r>
              <a:rPr lang="is-IS" dirty="0"/>
              <a:t>Hafa festingar á stöngum, t.d. Bekkpressu!</a:t>
            </a:r>
          </a:p>
          <a:p>
            <a:r>
              <a:rPr lang="is-IS" dirty="0"/>
              <a:t>Vera í góðum skóm með gripi!</a:t>
            </a:r>
          </a:p>
          <a:p>
            <a:r>
              <a:rPr lang="is-IS" dirty="0"/>
              <a:t>Vera í sambandi við kunnáttufólk til að fá réttar upplýsingar! Mörg ráð vitlaus. </a:t>
            </a:r>
          </a:p>
          <a:p>
            <a:r>
              <a:rPr lang="is-IS" dirty="0"/>
              <a:t>Þyngja þegar við á! Ekki bara útí loftið!</a:t>
            </a:r>
          </a:p>
        </p:txBody>
      </p:sp>
    </p:spTree>
    <p:extLst>
      <p:ext uri="{BB962C8B-B14F-4D97-AF65-F5344CB8AC3E}">
        <p14:creationId xmlns:p14="http://schemas.microsoft.com/office/powerpoint/2010/main" val="59818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Prógrömm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Fá hjálp við að gera æfingaáætlun.</a:t>
            </a:r>
          </a:p>
          <a:p>
            <a:r>
              <a:rPr lang="is-IS" dirty="0"/>
              <a:t>Ekki þjálfa sama vöðvahóp daglega. Nóg 3x í viku.</a:t>
            </a:r>
          </a:p>
          <a:p>
            <a:r>
              <a:rPr lang="is-IS" dirty="0"/>
              <a:t>Halda sig við áætlun í nokkrar vikur 4-6, ekki alltaf að skipta. Til eru ótal hugmyndir og maður yrði bilaður ef ætti að fara eftir öllum!</a:t>
            </a:r>
          </a:p>
          <a:p>
            <a:r>
              <a:rPr lang="is-IS" dirty="0"/>
              <a:t>Vera viss um hvað maður sækist eftir. Þoli, styrk,massa, alhliða osfrv.</a:t>
            </a:r>
          </a:p>
        </p:txBody>
      </p:sp>
    </p:spTree>
    <p:extLst>
      <p:ext uri="{BB962C8B-B14F-4D97-AF65-F5344CB8AC3E}">
        <p14:creationId xmlns:p14="http://schemas.microsoft.com/office/powerpoint/2010/main" val="303776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Prógrömm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Kynna sér æfingar fyrir vöðvahópa. </a:t>
            </a:r>
          </a:p>
          <a:p>
            <a:r>
              <a:rPr lang="is-IS" dirty="0"/>
              <a:t>Netið – Mucle and motion.</a:t>
            </a:r>
          </a:p>
          <a:p>
            <a:r>
              <a:rPr lang="is-IS" dirty="0"/>
              <a:t>Hægt að fá prógrömm á öllum stöðvum.</a:t>
            </a:r>
          </a:p>
          <a:p>
            <a:r>
              <a:rPr lang="is-IS" dirty="0"/>
              <a:t>Vinna í ræktinni, spjalla heima/annarsstaðar.</a:t>
            </a:r>
          </a:p>
        </p:txBody>
      </p:sp>
    </p:spTree>
    <p:extLst>
      <p:ext uri="{BB962C8B-B14F-4D97-AF65-F5344CB8AC3E}">
        <p14:creationId xmlns:p14="http://schemas.microsoft.com/office/powerpoint/2010/main" val="104069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Spurningar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s-IS" dirty="0"/>
              <a:t>1. Hvað er vöðvastyrkur?</a:t>
            </a:r>
          </a:p>
          <a:p>
            <a:pPr marL="0" indent="0">
              <a:buNone/>
            </a:pPr>
            <a:r>
              <a:rPr lang="is-IS" dirty="0"/>
              <a:t>2. Hvað er vöðvaþol?</a:t>
            </a:r>
          </a:p>
          <a:p>
            <a:pPr marL="0" indent="0">
              <a:buNone/>
            </a:pPr>
            <a:r>
              <a:rPr lang="is-IS" dirty="0"/>
              <a:t>3. Hvað er átt við með hreyfivinnu?</a:t>
            </a:r>
          </a:p>
          <a:p>
            <a:pPr marL="0" indent="0">
              <a:buNone/>
            </a:pPr>
            <a:r>
              <a:rPr lang="is-IS" dirty="0"/>
              <a:t>4. Hvað er átt við með kyrrstöðuvinnu?</a:t>
            </a:r>
          </a:p>
          <a:p>
            <a:pPr marL="0" indent="0">
              <a:buNone/>
            </a:pPr>
            <a:r>
              <a:rPr lang="is-IS" dirty="0"/>
              <a:t>5. Hvers vegna skiptir máli að hafa sterka bak og kviðvöðva?</a:t>
            </a:r>
          </a:p>
          <a:p>
            <a:pPr marL="0" indent="0">
              <a:buNone/>
            </a:pPr>
            <a:r>
              <a:rPr lang="is-IS" dirty="0"/>
              <a:t>6. Hvers vegna skiptir vöðvastyrkur máli daglega hjá fólki?</a:t>
            </a:r>
          </a:p>
          <a:p>
            <a:pPr marL="0" indent="0">
              <a:buNone/>
            </a:pPr>
            <a:r>
              <a:rPr lang="is-IS" dirty="0"/>
              <a:t>7. Hvað er átt við með endurtekningum og umferðum?</a:t>
            </a:r>
          </a:p>
          <a:p>
            <a:pPr marL="0" indent="0">
              <a:buNone/>
            </a:pPr>
            <a:r>
              <a:rPr lang="is-IS" dirty="0"/>
              <a:t>8. Hvernig þjálfa ég a)vöðvaþol b) hámarksstyrk c)     vöðvaaukningu.</a:t>
            </a:r>
          </a:p>
          <a:p>
            <a:pPr marL="0" indent="0">
              <a:buNone/>
            </a:pPr>
            <a:r>
              <a:rPr lang="is-IS"/>
              <a:t>9. Þegar </a:t>
            </a:r>
            <a:r>
              <a:rPr lang="is-IS" dirty="0"/>
              <a:t>styrktarþjálfun er stunduð, hvers þarf að gæta? Nefndu nokkra hluti.</a:t>
            </a:r>
          </a:p>
          <a:p>
            <a:endParaRPr lang="is-I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715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Finnið vöðva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8" t="-632" r="215" b="632"/>
          <a:stretch/>
        </p:blipFill>
        <p:spPr bwMode="auto">
          <a:xfrm>
            <a:off x="2134102" y="1600200"/>
            <a:ext cx="487579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67744" y="2636912"/>
            <a:ext cx="64807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34102" y="4042956"/>
            <a:ext cx="92573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67744" y="4594850"/>
            <a:ext cx="77458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51920" y="2132856"/>
            <a:ext cx="64807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82492" y="1809285"/>
            <a:ext cx="9976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33230" y="2469768"/>
            <a:ext cx="642826" cy="3111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14784" y="2887413"/>
            <a:ext cx="90528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14784" y="3428660"/>
            <a:ext cx="617256" cy="2218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38784" y="3760671"/>
            <a:ext cx="64807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06571" y="4449263"/>
            <a:ext cx="64807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08004" y="4130003"/>
            <a:ext cx="684076" cy="2822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74263" y="4899893"/>
            <a:ext cx="64807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495467" y="2469768"/>
            <a:ext cx="64807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14437" y="3641936"/>
            <a:ext cx="64807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48034" y="4222284"/>
            <a:ext cx="64807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236680" y="5406460"/>
            <a:ext cx="64807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603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r>
              <a:rPr lang="is-IS"/>
              <a:t>Æfingar til að þjálfa styrk</a:t>
            </a:r>
            <a:endParaRPr lang="en-GB"/>
          </a:p>
        </p:txBody>
      </p:sp>
      <p:pic>
        <p:nvPicPr>
          <p:cNvPr id="9220" name="Picture 4" descr="56a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2228850" cy="34290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56b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600200"/>
            <a:ext cx="3886200" cy="233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56c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267200"/>
            <a:ext cx="38862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56d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57800"/>
            <a:ext cx="2362200" cy="141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762000" y="990600"/>
            <a:ext cx="533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is-IS">
                <a:latin typeface="Times New Roman" charset="0"/>
              </a:rPr>
              <a:t>Löngu bakréttivöðvarnir (hryggréttir)</a:t>
            </a:r>
          </a:p>
        </p:txBody>
      </p:sp>
    </p:spTree>
    <p:extLst>
      <p:ext uri="{BB962C8B-B14F-4D97-AF65-F5344CB8AC3E}">
        <p14:creationId xmlns:p14="http://schemas.microsoft.com/office/powerpoint/2010/main" val="842952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56a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90600"/>
            <a:ext cx="1922463" cy="36576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56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990600"/>
            <a:ext cx="2201863" cy="36576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56c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962400"/>
            <a:ext cx="3429000" cy="206692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56d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733800"/>
            <a:ext cx="1420813" cy="23622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609600" y="304800"/>
            <a:ext cx="708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is-IS">
                <a:latin typeface="Times New Roman" charset="0"/>
              </a:rPr>
              <a:t>Bakvöðvarnir milli herðablaðanna (sjalvöðvi)</a:t>
            </a:r>
          </a:p>
        </p:txBody>
      </p:sp>
    </p:spTree>
    <p:extLst>
      <p:ext uri="{BB962C8B-B14F-4D97-AF65-F5344CB8AC3E}">
        <p14:creationId xmlns:p14="http://schemas.microsoft.com/office/powerpoint/2010/main" val="2966068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76672"/>
            <a:ext cx="190500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Hvað er vöðvastyrkur?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s-IS" dirty="0"/>
              <a:t>Þegar við hreyfum okkur þá notum við vöðva. Allar hreyfingar eru framkallaðar með vöðvavinnu. Yfirleitt mjög léttri.</a:t>
            </a:r>
          </a:p>
          <a:p>
            <a:r>
              <a:rPr lang="is-IS" dirty="0"/>
              <a:t>Hægt að skipta vöðvastyrk í nokkra þætti.</a:t>
            </a:r>
          </a:p>
          <a:p>
            <a:r>
              <a:rPr lang="is-IS" dirty="0"/>
              <a:t>Vöðvaþol þar sem vöðvar geta unnið lengi á sama álagi. Í vinnunni reynir mest á vöðvaþolið.</a:t>
            </a:r>
          </a:p>
          <a:p>
            <a:r>
              <a:rPr lang="is-IS" dirty="0"/>
              <a:t>Vöðvakraftur er hversu hratt vöðvinn getur unnið.</a:t>
            </a:r>
          </a:p>
          <a:p>
            <a:r>
              <a:rPr lang="is-IS" dirty="0"/>
              <a:t>Hámarksvöðvastyrkur er hversu mikið við getum lyft einu sinni.</a:t>
            </a:r>
          </a:p>
          <a:p>
            <a:pPr marL="0" indent="0">
              <a:buNone/>
            </a:pP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60560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57a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2398713" cy="34290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57b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143000"/>
            <a:ext cx="4038600" cy="242411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57c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505200"/>
            <a:ext cx="4038600" cy="2420938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57d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24400"/>
            <a:ext cx="2362200" cy="141605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685800" y="381000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is-IS">
                <a:latin typeface="Times New Roman" charset="0"/>
              </a:rPr>
              <a:t>Kviðvöðvarnir</a:t>
            </a:r>
          </a:p>
        </p:txBody>
      </p:sp>
    </p:spTree>
    <p:extLst>
      <p:ext uri="{BB962C8B-B14F-4D97-AF65-F5344CB8AC3E}">
        <p14:creationId xmlns:p14="http://schemas.microsoft.com/office/powerpoint/2010/main" val="2328394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57a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2487613" cy="37338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57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990600"/>
            <a:ext cx="4191000" cy="251301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57c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429000"/>
            <a:ext cx="4267200" cy="255587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57d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800600"/>
            <a:ext cx="2362200" cy="141605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533400" y="381000"/>
            <a:ext cx="510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is-IS">
                <a:latin typeface="Times New Roman" charset="0"/>
              </a:rPr>
              <a:t>Skávöðvar kviðar</a:t>
            </a:r>
          </a:p>
        </p:txBody>
      </p:sp>
    </p:spTree>
    <p:extLst>
      <p:ext uri="{BB962C8B-B14F-4D97-AF65-F5344CB8AC3E}">
        <p14:creationId xmlns:p14="http://schemas.microsoft.com/office/powerpoint/2010/main" val="3943415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58aa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90600"/>
            <a:ext cx="2149475" cy="33528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58b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90600"/>
            <a:ext cx="3886200" cy="232727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58c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505200"/>
            <a:ext cx="3886200" cy="233045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58d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495800"/>
            <a:ext cx="1600200" cy="159702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609600" y="457200"/>
            <a:ext cx="403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is-IS">
                <a:latin typeface="Times New Roman" charset="0"/>
              </a:rPr>
              <a:t>Brjóstvöðvarnir</a:t>
            </a:r>
          </a:p>
        </p:txBody>
      </p:sp>
    </p:spTree>
    <p:extLst>
      <p:ext uri="{BB962C8B-B14F-4D97-AF65-F5344CB8AC3E}">
        <p14:creationId xmlns:p14="http://schemas.microsoft.com/office/powerpoint/2010/main" val="2701934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58a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90600"/>
            <a:ext cx="2640013" cy="3716338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58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2008188" cy="33528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58c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286000"/>
            <a:ext cx="2011363" cy="33528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 descr="58d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1600200" cy="1443038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685800" y="457200"/>
            <a:ext cx="441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is-IS">
                <a:latin typeface="Times New Roman" charset="0"/>
              </a:rPr>
              <a:t>Beygivöðvar mjaðmaliða</a:t>
            </a:r>
          </a:p>
        </p:txBody>
      </p:sp>
    </p:spTree>
    <p:extLst>
      <p:ext uri="{BB962C8B-B14F-4D97-AF65-F5344CB8AC3E}">
        <p14:creationId xmlns:p14="http://schemas.microsoft.com/office/powerpoint/2010/main" val="1401817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59d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495800"/>
            <a:ext cx="2133600" cy="1703388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59a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4400"/>
            <a:ext cx="1449388" cy="43434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59b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90600"/>
            <a:ext cx="3962400" cy="238125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59c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505200"/>
            <a:ext cx="3962400" cy="236855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685800" y="457200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is-IS">
                <a:latin typeface="Times New Roman" charset="0"/>
              </a:rPr>
              <a:t>Réttivöðvar mjaðmaliða</a:t>
            </a:r>
          </a:p>
        </p:txBody>
      </p:sp>
    </p:spTree>
    <p:extLst>
      <p:ext uri="{BB962C8B-B14F-4D97-AF65-F5344CB8AC3E}">
        <p14:creationId xmlns:p14="http://schemas.microsoft.com/office/powerpoint/2010/main" val="1352045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59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90600"/>
            <a:ext cx="2252663" cy="34290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59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990600"/>
            <a:ext cx="2689225" cy="35814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59c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75" y="3048000"/>
            <a:ext cx="1882775" cy="31242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59d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72000"/>
            <a:ext cx="2286000" cy="1373188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762000" y="457200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is-IS">
                <a:latin typeface="Times New Roman" charset="0"/>
              </a:rPr>
              <a:t>Réttivöðvar hnjáa</a:t>
            </a:r>
          </a:p>
        </p:txBody>
      </p:sp>
    </p:spTree>
    <p:extLst>
      <p:ext uri="{BB962C8B-B14F-4D97-AF65-F5344CB8AC3E}">
        <p14:creationId xmlns:p14="http://schemas.microsoft.com/office/powerpoint/2010/main" val="3957191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60a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1073150" cy="360045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60aa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14400"/>
            <a:ext cx="1068388" cy="35814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60b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914400"/>
            <a:ext cx="21907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60c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209800"/>
            <a:ext cx="2187575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60d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648200"/>
            <a:ext cx="2286000" cy="137001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533400" y="381000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is-IS">
                <a:latin typeface="Times New Roman" charset="0"/>
              </a:rPr>
              <a:t>Réttivöðvar ökkla (kálfar)</a:t>
            </a:r>
          </a:p>
        </p:txBody>
      </p:sp>
    </p:spTree>
    <p:extLst>
      <p:ext uri="{BB962C8B-B14F-4D97-AF65-F5344CB8AC3E}">
        <p14:creationId xmlns:p14="http://schemas.microsoft.com/office/powerpoint/2010/main" val="3840042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60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1879600" cy="34290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60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14400"/>
            <a:ext cx="2895600" cy="28956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60c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886200"/>
            <a:ext cx="3810000" cy="229076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5" descr="60d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19600"/>
            <a:ext cx="1905000" cy="17526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609600" y="457200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is-IS">
                <a:latin typeface="Times New Roman" charset="0"/>
              </a:rPr>
              <a:t>Beygivöðvar hnjáa</a:t>
            </a:r>
          </a:p>
        </p:txBody>
      </p:sp>
    </p:spTree>
    <p:extLst>
      <p:ext uri="{BB962C8B-B14F-4D97-AF65-F5344CB8AC3E}">
        <p14:creationId xmlns:p14="http://schemas.microsoft.com/office/powerpoint/2010/main" val="2716831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61a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1447800" cy="38100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61b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90600"/>
            <a:ext cx="3886200" cy="234156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61c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3" y="2667000"/>
            <a:ext cx="2055812" cy="34290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61d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876800"/>
            <a:ext cx="2209800" cy="1322388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609600" y="457200"/>
            <a:ext cx="678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is-IS">
                <a:latin typeface="Times New Roman" charset="0"/>
              </a:rPr>
              <a:t>Vöðvar sem færa fætur saman (innanlærsvöðvar)</a:t>
            </a:r>
          </a:p>
        </p:txBody>
      </p:sp>
    </p:spTree>
    <p:extLst>
      <p:ext uri="{BB962C8B-B14F-4D97-AF65-F5344CB8AC3E}">
        <p14:creationId xmlns:p14="http://schemas.microsoft.com/office/powerpoint/2010/main" val="3137606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61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2190750" cy="317817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61bb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143000"/>
            <a:ext cx="2284413" cy="30480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61c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971800"/>
            <a:ext cx="2012950" cy="33528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5" descr="61d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495800"/>
            <a:ext cx="2209800" cy="177006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685800" y="533400"/>
            <a:ext cx="693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is-IS">
                <a:latin typeface="Times New Roman" charset="0"/>
              </a:rPr>
              <a:t>Vöðvar sem færa fætur sundur (utanlærsvöðvar)</a:t>
            </a:r>
          </a:p>
        </p:txBody>
      </p:sp>
    </p:spTree>
    <p:extLst>
      <p:ext uri="{BB962C8B-B14F-4D97-AF65-F5344CB8AC3E}">
        <p14:creationId xmlns:p14="http://schemas.microsoft.com/office/powerpoint/2010/main" val="1722769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88" y="404664"/>
            <a:ext cx="2924175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Vöðvarnir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/>
          </a:bodyPr>
          <a:lstStyle/>
          <a:p>
            <a:r>
              <a:rPr lang="is-IS" dirty="0"/>
              <a:t>Í líkamanum eru um 600 vöðvar.</a:t>
            </a:r>
          </a:p>
          <a:p>
            <a:r>
              <a:rPr lang="is-IS" dirty="0"/>
              <a:t>Vöðvamassi er nærri helmingur af líkamsþyngd.</a:t>
            </a:r>
          </a:p>
          <a:p>
            <a:r>
              <a:rPr lang="is-IS" dirty="0"/>
              <a:t>Þegar við hreyfum okkur þá eru alltaf vöðvar sem vinna með hreyfingunni og á móti.</a:t>
            </a:r>
          </a:p>
          <a:p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67097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62a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2486025" cy="33528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62b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066800"/>
            <a:ext cx="3505200" cy="210185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62c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819400"/>
            <a:ext cx="1974850" cy="32766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62d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572000"/>
            <a:ext cx="1676400" cy="16764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685800" y="457200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is-IS">
                <a:latin typeface="Times New Roman" charset="0"/>
              </a:rPr>
              <a:t>Beygivöðvar arma (tvíhöfði)</a:t>
            </a:r>
          </a:p>
        </p:txBody>
      </p:sp>
    </p:spTree>
    <p:extLst>
      <p:ext uri="{BB962C8B-B14F-4D97-AF65-F5344CB8AC3E}">
        <p14:creationId xmlns:p14="http://schemas.microsoft.com/office/powerpoint/2010/main" val="2094053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62a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1238250" cy="42672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62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066800"/>
            <a:ext cx="2971800" cy="178276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62c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895600"/>
            <a:ext cx="1976438" cy="19812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1" name="Picture 5" descr="62cc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11480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62d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962400"/>
            <a:ext cx="1328738" cy="22098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609600" y="381000"/>
            <a:ext cx="403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is-IS">
                <a:latin typeface="Times New Roman" charset="0"/>
              </a:rPr>
              <a:t>Réttivöðvar arma (þríhöfði)</a:t>
            </a:r>
          </a:p>
        </p:txBody>
      </p:sp>
    </p:spTree>
    <p:extLst>
      <p:ext uri="{BB962C8B-B14F-4D97-AF65-F5344CB8AC3E}">
        <p14:creationId xmlns:p14="http://schemas.microsoft.com/office/powerpoint/2010/main" val="2367842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58a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2135188" cy="38862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63b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990600"/>
            <a:ext cx="1873250" cy="31242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63c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95600"/>
            <a:ext cx="1871663" cy="31242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5" name="Picture 5" descr="63d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267200"/>
            <a:ext cx="1444625" cy="180181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838200" y="457200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is-IS">
                <a:latin typeface="Times New Roman" charset="0"/>
              </a:rPr>
              <a:t>Axlarvöðvar</a:t>
            </a:r>
          </a:p>
        </p:txBody>
      </p:sp>
    </p:spTree>
    <p:extLst>
      <p:ext uri="{BB962C8B-B14F-4D97-AF65-F5344CB8AC3E}">
        <p14:creationId xmlns:p14="http://schemas.microsoft.com/office/powerpoint/2010/main" val="2846915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63aa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2493963" cy="34290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63bb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066800"/>
            <a:ext cx="3886200" cy="233045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63c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581400"/>
            <a:ext cx="3886200" cy="233362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9" name="Picture 5" descr="63d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648200"/>
            <a:ext cx="2514600" cy="150971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609600" y="457200"/>
            <a:ext cx="403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is-IS">
                <a:latin typeface="Times New Roman" charset="0"/>
              </a:rPr>
              <a:t>Breiðasti bakvöðvi</a:t>
            </a:r>
          </a:p>
        </p:txBody>
      </p:sp>
    </p:spTree>
    <p:extLst>
      <p:ext uri="{BB962C8B-B14F-4D97-AF65-F5344CB8AC3E}">
        <p14:creationId xmlns:p14="http://schemas.microsoft.com/office/powerpoint/2010/main" val="3441907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64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85800"/>
            <a:ext cx="1443038" cy="144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 descr="64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09600"/>
            <a:ext cx="2133600" cy="12827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64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685800"/>
            <a:ext cx="1079500" cy="180657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3" name="Picture 5" descr="64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14600"/>
            <a:ext cx="1801813" cy="1081088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64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667000"/>
            <a:ext cx="1803400" cy="108267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5" name="Picture 7" descr="64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0"/>
            <a:ext cx="1804988" cy="108585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64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886200"/>
            <a:ext cx="1082675" cy="1804988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7" name="Picture 9" descr="64h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419600"/>
            <a:ext cx="1081088" cy="180181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 descr="64i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800600"/>
            <a:ext cx="1804988" cy="1443038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9" name="Picture 11" descr="64j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419600"/>
            <a:ext cx="1084263" cy="18034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3124200" y="2743200"/>
            <a:ext cx="2895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is-IS">
                <a:latin typeface="Times New Roman" charset="0"/>
              </a:rPr>
              <a:t>Æfingahringur  þar sem áhöld eru notuð</a:t>
            </a:r>
          </a:p>
        </p:txBody>
      </p:sp>
    </p:spTree>
    <p:extLst>
      <p:ext uri="{BB962C8B-B14F-4D97-AF65-F5344CB8AC3E}">
        <p14:creationId xmlns:p14="http://schemas.microsoft.com/office/powerpoint/2010/main" val="4144989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Vöðvarnir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4FEF4F-5D22-41E4-91CA-2BAE69F0A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131" y="1600200"/>
            <a:ext cx="756173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26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816" y="4797152"/>
            <a:ext cx="247650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Hvernig notum við vöðva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59827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is-IS" dirty="0"/>
              <a:t>Yfirleitt er einhvers konar hreyfing á Vöðvunum. </a:t>
            </a:r>
          </a:p>
          <a:p>
            <a:r>
              <a:rPr lang="is-IS" dirty="0" err="1"/>
              <a:t>Dýnamísk</a:t>
            </a:r>
            <a:r>
              <a:rPr lang="is-IS" dirty="0"/>
              <a:t>/hreyfivinna þar sem þeir annað hvort</a:t>
            </a:r>
          </a:p>
          <a:p>
            <a:pPr marL="0" indent="0">
              <a:buNone/>
            </a:pPr>
            <a:r>
              <a:rPr lang="is-IS" dirty="0"/>
              <a:t>-dragast þeir saman</a:t>
            </a:r>
          </a:p>
          <a:p>
            <a:pPr marL="0" indent="0">
              <a:buNone/>
            </a:pPr>
            <a:r>
              <a:rPr lang="is-IS" dirty="0"/>
              <a:t>-eða lengjast</a:t>
            </a:r>
          </a:p>
          <a:p>
            <a:pPr marL="0" indent="0">
              <a:buNone/>
            </a:pPr>
            <a:endParaRPr lang="is-IS" dirty="0"/>
          </a:p>
          <a:p>
            <a:r>
              <a:rPr lang="is-IS" dirty="0"/>
              <a:t>Kyrrstöðuvinna þar sem vöðvinn er hreyfingalaus en vinnur samt.</a:t>
            </a:r>
          </a:p>
          <a:p>
            <a:pPr marL="0" indent="0">
              <a:buNone/>
            </a:pPr>
            <a:endParaRPr lang="is-I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962" y="2708920"/>
            <a:ext cx="2016224" cy="147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091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Hvers vegna þörf á vöðvastyrk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s-IS" dirty="0"/>
              <a:t>Getur bætt líkamlega frammistöðu</a:t>
            </a:r>
          </a:p>
          <a:p>
            <a:r>
              <a:rPr lang="is-IS" dirty="0"/>
              <a:t>Hreyfigetan eykst</a:t>
            </a:r>
          </a:p>
          <a:p>
            <a:r>
              <a:rPr lang="is-IS" dirty="0"/>
              <a:t>Sjálfsálit. </a:t>
            </a:r>
          </a:p>
          <a:p>
            <a:r>
              <a:rPr lang="is-IS" dirty="0"/>
              <a:t>Það getur </a:t>
            </a:r>
            <a:r>
              <a:rPr lang="is-IS"/>
              <a:t>dregið úr háum blóðþrýstingi</a:t>
            </a:r>
            <a:endParaRPr lang="is-IS" dirty="0"/>
          </a:p>
          <a:p>
            <a:r>
              <a:rPr lang="is-IS" dirty="0"/>
              <a:t>Styrkir hjartað </a:t>
            </a:r>
          </a:p>
          <a:p>
            <a:r>
              <a:rPr lang="is-IS" dirty="0"/>
              <a:t>Getur minnkað líkurnar á að þróa með sér sykursýki 2.</a:t>
            </a:r>
          </a:p>
          <a:p>
            <a:r>
              <a:rPr lang="nn-NO" dirty="0"/>
              <a:t>Þú munt auka beinþéttni og styrkja sinar og liðbönd. </a:t>
            </a:r>
            <a:endParaRPr lang="is-IS" dirty="0"/>
          </a:p>
          <a:p>
            <a:r>
              <a:rPr lang="is-IS" dirty="0"/>
              <a:t>Efnaskiptin verða meiri í hvíld og þú brennir meiri fitu.</a:t>
            </a:r>
          </a:p>
          <a:p>
            <a:r>
              <a:rPr lang="is-IS" dirty="0"/>
              <a:t>Færari um að vinna lengur líkamlega vinnu.</a:t>
            </a:r>
          </a:p>
        </p:txBody>
      </p:sp>
    </p:spTree>
    <p:extLst>
      <p:ext uri="{BB962C8B-B14F-4D97-AF65-F5344CB8AC3E}">
        <p14:creationId xmlns:p14="http://schemas.microsoft.com/office/powerpoint/2010/main" val="20681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s-IS" dirty="0"/>
              <a:t>Hvers vegna er þörf fyrir vöðvastyrk?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is-IS" dirty="0"/>
              <a:t>Bara það að standa upprétt/ur krefst vöðvastyrks. </a:t>
            </a:r>
          </a:p>
          <a:p>
            <a:r>
              <a:rPr lang="is-IS" dirty="0"/>
              <a:t>Þar eru kvið og bakvöðvar mikilvægir. Þeir halda ákveðinni stöðu, vinna mikið í kyrrstöðu.</a:t>
            </a:r>
          </a:p>
          <a:p>
            <a:r>
              <a:rPr lang="is-IS" dirty="0"/>
              <a:t>Til að standast dagsins önn án þess að þreytast þurfa vöðvarnir að búa yfir aukagetu. Getum unnið lengur líkamlega vinnu.</a:t>
            </a:r>
          </a:p>
          <a:p>
            <a:r>
              <a:rPr lang="is-IS" dirty="0"/>
              <a:t>Íþróttafólk á öllum stigum þarf auðvitað vöðvastyrk.</a:t>
            </a:r>
          </a:p>
          <a:p>
            <a:r>
              <a:rPr lang="is-IS" dirty="0"/>
              <a:t>Verndar okkur fyrir meiðslum.</a:t>
            </a:r>
          </a:p>
          <a:p>
            <a:r>
              <a:rPr lang="is-IS" dirty="0"/>
              <a:t>Getur komið í veg fyrir álagssjúkdóma.</a:t>
            </a:r>
          </a:p>
        </p:txBody>
      </p:sp>
    </p:spTree>
    <p:extLst>
      <p:ext uri="{BB962C8B-B14F-4D97-AF65-F5344CB8AC3E}">
        <p14:creationId xmlns:p14="http://schemas.microsoft.com/office/powerpoint/2010/main" val="266382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104" y="4437112"/>
            <a:ext cx="20288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Geta allir stundað styrktarþjálfun?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s-IS" dirty="0"/>
              <a:t>Fram að 16-17 ára aldri ætti styrktarþjálfun aðallega að vera með eigin líkamsþyngd og léttum lóðum með mörgum endurtekningum.</a:t>
            </a:r>
          </a:p>
          <a:p>
            <a:pPr marL="0" indent="0">
              <a:buNone/>
            </a:pPr>
            <a:r>
              <a:rPr lang="is-IS" dirty="0"/>
              <a:t>    (Mælt með út frá </a:t>
            </a:r>
            <a:r>
              <a:rPr lang="is-IS" dirty="0" err="1"/>
              <a:t>þjálffræði</a:t>
            </a:r>
            <a:r>
              <a:rPr lang="is-IS" dirty="0"/>
              <a:t>)</a:t>
            </a:r>
          </a:p>
          <a:p>
            <a:r>
              <a:rPr lang="is-IS" dirty="0"/>
              <a:t>Ef á að taka hámarks lyftingar ætti að vera búið að taka út </a:t>
            </a:r>
            <a:r>
              <a:rPr lang="is-IS" b="1" dirty="0"/>
              <a:t>fullan vöxt</a:t>
            </a:r>
            <a:r>
              <a:rPr lang="is-IS" dirty="0"/>
              <a:t>, með mikilli kunnáttu.</a:t>
            </a:r>
          </a:p>
          <a:p>
            <a:r>
              <a:rPr lang="is-IS" dirty="0"/>
              <a:t>Mjög mikilvægt að </a:t>
            </a:r>
            <a:r>
              <a:rPr lang="is-IS" b="1" dirty="0" err="1"/>
              <a:t>læra</a:t>
            </a:r>
            <a:r>
              <a:rPr lang="is-IS" b="1" dirty="0"/>
              <a:t> rétta </a:t>
            </a:r>
            <a:r>
              <a:rPr lang="is-IS" dirty="0"/>
              <a:t>lyftutækni.</a:t>
            </a:r>
          </a:p>
        </p:txBody>
      </p:sp>
    </p:spTree>
    <p:extLst>
      <p:ext uri="{BB962C8B-B14F-4D97-AF65-F5344CB8AC3E}">
        <p14:creationId xmlns:p14="http://schemas.microsoft.com/office/powerpoint/2010/main" val="306974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Styrktaraukning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772816"/>
            <a:ext cx="8229600" cy="4525963"/>
          </a:xfrm>
        </p:spPr>
        <p:txBody>
          <a:bodyPr>
            <a:normAutofit/>
          </a:bodyPr>
          <a:lstStyle/>
          <a:p>
            <a:r>
              <a:rPr lang="is-IS" dirty="0"/>
              <a:t>Til að auka styrk þá þarf að reyna á vöðvana og setja þá undir álag. Þungt og sjaldan eða létt og oft. Sem sagt reyna á sig!</a:t>
            </a:r>
          </a:p>
          <a:p>
            <a:r>
              <a:rPr lang="is-IS" dirty="0"/>
              <a:t>Við það að gera ekkert þá rýrna vöðvar og formið dalar. T.d. eftir gifs.</a:t>
            </a:r>
          </a:p>
          <a:p>
            <a:r>
              <a:rPr lang="is-IS" dirty="0"/>
              <a:t>Styrktaraukning í byrjun og ef æft er t.d. 1x í viku má rekja til tauga aðlögunar.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813ABB-1640-4524-B257-171557899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74638"/>
            <a:ext cx="2415192" cy="148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8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25101</TotalTime>
  <Words>1003</Words>
  <Application>Microsoft Office PowerPoint</Application>
  <PresentationFormat>On-screen Show (4:3)</PresentationFormat>
  <Paragraphs>115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Times New Roman</vt:lpstr>
      <vt:lpstr>Office Theme</vt:lpstr>
      <vt:lpstr>Vöðvastyrkur</vt:lpstr>
      <vt:lpstr>Hvað er vöðvastyrkur?</vt:lpstr>
      <vt:lpstr>Vöðvarnir</vt:lpstr>
      <vt:lpstr>Vöðvarnir</vt:lpstr>
      <vt:lpstr>Hvernig notum við vöðva</vt:lpstr>
      <vt:lpstr>Hvers vegna þörf á vöðvastyrk</vt:lpstr>
      <vt:lpstr>Hvers vegna er þörf fyrir vöðvastyrk?</vt:lpstr>
      <vt:lpstr>Geta allir stundað styrktarþjálfun?</vt:lpstr>
      <vt:lpstr>Styrktaraukning</vt:lpstr>
      <vt:lpstr>Hvað þarf að hafa í huga við þjálfun vöðvastyrks?</vt:lpstr>
      <vt:lpstr>Hvernig skal æfa</vt:lpstr>
      <vt:lpstr>Hvernig skal æfa</vt:lpstr>
      <vt:lpstr>Mikilvægt við styrktarþjálfun</vt:lpstr>
      <vt:lpstr>Prógrömm</vt:lpstr>
      <vt:lpstr>Prógrömm</vt:lpstr>
      <vt:lpstr>Spurningar</vt:lpstr>
      <vt:lpstr>Finnið vöðva</vt:lpstr>
      <vt:lpstr>Æfingar til að þjálfa styrk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Iðnskólinn Í Hafnarfirði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Vöðvastyrkur</dc:title>
  <dc:creator>Sigurbjörn Örn Hreiðarsson</dc:creator>
  <cp:lastModifiedBy>Björg Ósk Bjarnadóttir</cp:lastModifiedBy>
  <cp:revision>103</cp:revision>
  <cp:lastPrinted>2012-09-28T11:56:01Z</cp:lastPrinted>
  <dcterms:created xsi:type="dcterms:W3CDTF">2012-09-25T11:48:44Z</dcterms:created>
  <dcterms:modified xsi:type="dcterms:W3CDTF">2022-08-19T15:19:57Z</dcterms:modified>
</cp:coreProperties>
</file>